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3"/>
  </p:notesMasterIdLst>
  <p:handoutMasterIdLst>
    <p:handoutMasterId r:id="rId24"/>
  </p:handoutMasterIdLst>
  <p:sldIdLst>
    <p:sldId id="256" r:id="rId6"/>
    <p:sldId id="258" r:id="rId7"/>
    <p:sldId id="269" r:id="rId8"/>
    <p:sldId id="268" r:id="rId9"/>
    <p:sldId id="271" r:id="rId10"/>
    <p:sldId id="259" r:id="rId11"/>
    <p:sldId id="272" r:id="rId12"/>
    <p:sldId id="273" r:id="rId13"/>
    <p:sldId id="274" r:id="rId14"/>
    <p:sldId id="275" r:id="rId15"/>
    <p:sldId id="276" r:id="rId16"/>
    <p:sldId id="277" r:id="rId17"/>
    <p:sldId id="267" r:id="rId18"/>
    <p:sldId id="278" r:id="rId19"/>
    <p:sldId id="279" r:id="rId20"/>
    <p:sldId id="280" r:id="rId21"/>
    <p:sldId id="257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68" d="100"/>
          <a:sy n="68" d="100"/>
        </p:scale>
        <p:origin x="18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Sheet3!$K$12</c:f>
              <c:strCache>
                <c:ptCount val="1"/>
                <c:pt idx="0">
                  <c:v>Gross margin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Sheet3!$J$13:$J$20</c:f>
              <c:strCache>
                <c:ptCount val="8"/>
                <c:pt idx="0">
                  <c:v>Full pop -Short duration (CG 14) + half pop ICEAP 00557</c:v>
                </c:pt>
                <c:pt idx="1">
                  <c:v>Medium duration (CG 7) + half pop ICEAP 00557</c:v>
                </c:pt>
                <c:pt idx="2">
                  <c:v>Full pop Short duration  (CG 14) + half pop ICEAP 00040</c:v>
                </c:pt>
                <c:pt idx="3">
                  <c:v>Medium duration (CG 7) + half pop ICEAP 00040</c:v>
                </c:pt>
                <c:pt idx="4">
                  <c:v>Pure stand short duration (CG 14)</c:v>
                </c:pt>
                <c:pt idx="5">
                  <c:v>Pure stand medium duration (CG 7)</c:v>
                </c:pt>
                <c:pt idx="6">
                  <c:v>Pure stand 00557 (medium duration)</c:v>
                </c:pt>
                <c:pt idx="7">
                  <c:v>Pure stand 00040( long duration)</c:v>
                </c:pt>
              </c:strCache>
            </c:strRef>
          </c:cat>
          <c:val>
            <c:numRef>
              <c:f>Sheet3!$K$13:$K$20</c:f>
              <c:numCache>
                <c:formatCode>General</c:formatCode>
                <c:ptCount val="8"/>
                <c:pt idx="0">
                  <c:v>961.59</c:v>
                </c:pt>
                <c:pt idx="1">
                  <c:v>851.31</c:v>
                </c:pt>
                <c:pt idx="2">
                  <c:v>601.04</c:v>
                </c:pt>
                <c:pt idx="3">
                  <c:v>462.45</c:v>
                </c:pt>
                <c:pt idx="4">
                  <c:v>277.75</c:v>
                </c:pt>
                <c:pt idx="5">
                  <c:v>237.76</c:v>
                </c:pt>
                <c:pt idx="6">
                  <c:v>38.630000000000003</c:v>
                </c:pt>
                <c:pt idx="7">
                  <c:v>-224.09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F2-42B4-A6A0-FA9D91A2A6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94998815"/>
        <c:axId val="1494985919"/>
      </c:barChart>
      <c:catAx>
        <c:axId val="14949988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1494985919"/>
        <c:crosses val="autoZero"/>
        <c:auto val="1"/>
        <c:lblAlgn val="ctr"/>
        <c:lblOffset val="100"/>
        <c:noMultiLvlLbl val="0"/>
      </c:catAx>
      <c:valAx>
        <c:axId val="14949859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 b="1"/>
                  <a:t>Gross</a:t>
                </a:r>
                <a:r>
                  <a:rPr lang="en-IN" b="1" baseline="0"/>
                  <a:t> margins</a:t>
                </a:r>
                <a:r>
                  <a:rPr lang="en-IN" b="1"/>
                  <a:t>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T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1494998815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T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/>
              <a:t>De-risking smallholder-based farming in semi-arid central Tanzania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Munthali M., </a:t>
            </a:r>
            <a:r>
              <a:rPr lang="en-US" dirty="0" err="1"/>
              <a:t>Mwololo</a:t>
            </a:r>
            <a:r>
              <a:rPr lang="en-US" dirty="0"/>
              <a:t> J., Jumbo B., </a:t>
            </a:r>
            <a:r>
              <a:rPr lang="en-US" dirty="0" err="1"/>
              <a:t>Ngowi</a:t>
            </a:r>
            <a:r>
              <a:rPr lang="en-US" dirty="0"/>
              <a:t>, P., </a:t>
            </a:r>
            <a:r>
              <a:rPr lang="en-US" dirty="0" err="1"/>
              <a:t>Swai</a:t>
            </a:r>
            <a:r>
              <a:rPr lang="en-US" dirty="0"/>
              <a:t>, E., </a:t>
            </a:r>
            <a:r>
              <a:rPr lang="en-US" dirty="0" err="1"/>
              <a:t>Bekunda</a:t>
            </a:r>
            <a:r>
              <a:rPr lang="en-US" dirty="0"/>
              <a:t> M., *</a:t>
            </a:r>
            <a:r>
              <a:rPr lang="en-US" dirty="0" err="1"/>
              <a:t>Okori</a:t>
            </a:r>
            <a:r>
              <a:rPr lang="en-US" dirty="0"/>
              <a:t> P. </a:t>
            </a:r>
          </a:p>
          <a:p>
            <a:r>
              <a:rPr lang="en-US" dirty="0"/>
              <a:t>ESA Project </a:t>
            </a:r>
            <a:r>
              <a:rPr lang="en-US" dirty="0" err="1"/>
              <a:t>Monthy</a:t>
            </a:r>
            <a:r>
              <a:rPr lang="en-US" dirty="0"/>
              <a:t> seminar, Virtual, </a:t>
            </a:r>
          </a:p>
          <a:p>
            <a:r>
              <a:rPr lang="en-US" dirty="0"/>
              <a:t>7, October 2021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25825"/>
            <a:ext cx="7772400" cy="838200"/>
          </a:xfrm>
        </p:spPr>
        <p:txBody>
          <a:bodyPr/>
          <a:lstStyle/>
          <a:p>
            <a:r>
              <a:rPr lang="en-US" sz="3200" dirty="0"/>
              <a:t>Results 2: Micro-environments.. Multiple genotypes to increase specificity. groundnut</a:t>
            </a:r>
            <a:endParaRPr lang="en-US" sz="16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BE886D-0A1B-4C32-803F-B12C5D1B7CFB}"/>
              </a:ext>
            </a:extLst>
          </p:cNvPr>
          <p:cNvSpPr txBox="1"/>
          <p:nvPr/>
        </p:nvSpPr>
        <p:spPr>
          <a:xfrm>
            <a:off x="5029200" y="2438400"/>
            <a:ext cx="345219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varieties (ICGV-SM 02724 and 05650)+ check were evaluated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Mlali</a:t>
            </a:r>
            <a:r>
              <a:rPr lang="en-US" dirty="0"/>
              <a:t> (high potential sub-ecology) farmers had highest grain yields and was distinct environment from the rest of the villages.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Reactions in dryer sub-ecologies were similar but better for short duration (ICGV-SM 05650) material.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1C98C6-6544-4328-B632-BE4AB532A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305754"/>
            <a:ext cx="4980864" cy="424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316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143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Contrasting environments (G x E) in </a:t>
            </a:r>
            <a:r>
              <a:rPr lang="en-US" sz="3200" dirty="0" err="1"/>
              <a:t>Kongwa</a:t>
            </a:r>
            <a:r>
              <a:rPr lang="en-US" sz="3200" dirty="0"/>
              <a:t>, </a:t>
            </a:r>
            <a:r>
              <a:rPr lang="en-US" sz="3200" dirty="0" err="1"/>
              <a:t>Kiteto</a:t>
            </a:r>
            <a:r>
              <a:rPr lang="en-US" sz="3200" dirty="0"/>
              <a:t> and Iringa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7CA7E8-AEDD-4B6D-8169-351B02A6B164}"/>
              </a:ext>
            </a:extLst>
          </p:cNvPr>
          <p:cNvSpPr/>
          <p:nvPr/>
        </p:nvSpPr>
        <p:spPr>
          <a:xfrm>
            <a:off x="378125" y="2286000"/>
            <a:ext cx="4498675" cy="4855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Three distinct niches called sub-ecologies were identified: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High potential sub-ecology: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 Includes Mlali and Manyusi -Kongwa. Grain yield are higher yields (&gt; 1700 kg/ha for groundnut), receive higher precipitation.</a:t>
            </a:r>
            <a:endParaRPr lang="en-US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Moderate potential sub-ecology: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Includes Njoro and Kiperesa in Njoro- Kiteto. Grain yield averages (1100 – 1450 kg/ha for groundnut)</a:t>
            </a:r>
            <a:endParaRPr lang="en-US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Low potential sub-ecology: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Includes Laikala and Moleti in Kongwa  and </a:t>
            </a:r>
            <a:r>
              <a:rPr lang="en-US" dirty="0" err="1">
                <a:ea typeface="Calibri" panose="020F0502020204030204" pitchFamily="34" charset="0"/>
                <a:cs typeface="Times New Roman" panose="02020603050405020304" pitchFamily="18" charset="0"/>
              </a:rPr>
              <a:t>Igula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 in Iringa. Grain yield relatively low (680-950 kg/ha for groundnut). Experience terminal drought compared to the other sub-ecologies </a:t>
            </a:r>
          </a:p>
          <a:p>
            <a:pPr>
              <a:lnSpc>
                <a:spcPct val="150000"/>
              </a:lnSpc>
            </a:pPr>
            <a:endParaRPr lang="en-IN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5DA806-CC32-439E-B572-A70BDD027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492" y="2017569"/>
            <a:ext cx="420050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755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914400"/>
            <a:ext cx="8567885" cy="914400"/>
          </a:xfrm>
        </p:spPr>
        <p:txBody>
          <a:bodyPr/>
          <a:lstStyle/>
          <a:p>
            <a:r>
              <a:rPr lang="en-US" sz="3600" dirty="0"/>
              <a:t>Result 2: Genotype x Environment x Management (Time of Planting)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5D218B-085B-4D69-940D-E5F9765EA22B}"/>
              </a:ext>
            </a:extLst>
          </p:cNvPr>
          <p:cNvSpPr txBox="1"/>
          <p:nvPr/>
        </p:nvSpPr>
        <p:spPr>
          <a:xfrm>
            <a:off x="252296" y="5354532"/>
            <a:ext cx="868064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Spanish materials generally better adapted but more impacted by late planting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Losses can be as high as 8 fold especially among Spanish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ICGV-SM 02724, generally widely adapted but with grain yields in optimal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Multiple releases recommended for micro- fitting to sub-ecologies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BFC972A-8800-4ED0-B9C6-79A4C90812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730782"/>
              </p:ext>
            </p:extLst>
          </p:nvPr>
        </p:nvGraphicFramePr>
        <p:xfrm>
          <a:off x="160158" y="2032368"/>
          <a:ext cx="8864927" cy="3299566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1402825">
                  <a:extLst>
                    <a:ext uri="{9D8B030D-6E8A-4147-A177-3AD203B41FA5}">
                      <a16:colId xmlns:a16="http://schemas.microsoft.com/office/drawing/2014/main" val="3419215600"/>
                    </a:ext>
                  </a:extLst>
                </a:gridCol>
                <a:gridCol w="1273909">
                  <a:extLst>
                    <a:ext uri="{9D8B030D-6E8A-4147-A177-3AD203B41FA5}">
                      <a16:colId xmlns:a16="http://schemas.microsoft.com/office/drawing/2014/main" val="2254997661"/>
                    </a:ext>
                  </a:extLst>
                </a:gridCol>
                <a:gridCol w="1273397">
                  <a:extLst>
                    <a:ext uri="{9D8B030D-6E8A-4147-A177-3AD203B41FA5}">
                      <a16:colId xmlns:a16="http://schemas.microsoft.com/office/drawing/2014/main" val="4063930955"/>
                    </a:ext>
                  </a:extLst>
                </a:gridCol>
                <a:gridCol w="818611">
                  <a:extLst>
                    <a:ext uri="{9D8B030D-6E8A-4147-A177-3AD203B41FA5}">
                      <a16:colId xmlns:a16="http://schemas.microsoft.com/office/drawing/2014/main" val="1082973700"/>
                    </a:ext>
                  </a:extLst>
                </a:gridCol>
                <a:gridCol w="1260403">
                  <a:extLst>
                    <a:ext uri="{9D8B030D-6E8A-4147-A177-3AD203B41FA5}">
                      <a16:colId xmlns:a16="http://schemas.microsoft.com/office/drawing/2014/main" val="4079437805"/>
                    </a:ext>
                  </a:extLst>
                </a:gridCol>
                <a:gridCol w="779629">
                  <a:extLst>
                    <a:ext uri="{9D8B030D-6E8A-4147-A177-3AD203B41FA5}">
                      <a16:colId xmlns:a16="http://schemas.microsoft.com/office/drawing/2014/main" val="1548014215"/>
                    </a:ext>
                  </a:extLst>
                </a:gridCol>
                <a:gridCol w="935557">
                  <a:extLst>
                    <a:ext uri="{9D8B030D-6E8A-4147-A177-3AD203B41FA5}">
                      <a16:colId xmlns:a16="http://schemas.microsoft.com/office/drawing/2014/main" val="3335888006"/>
                    </a:ext>
                  </a:extLst>
                </a:gridCol>
                <a:gridCol w="1120596">
                  <a:extLst>
                    <a:ext uri="{9D8B030D-6E8A-4147-A177-3AD203B41FA5}">
                      <a16:colId xmlns:a16="http://schemas.microsoft.com/office/drawing/2014/main" val="13357867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effectLst/>
                        </a:rPr>
                        <a:t> </a:t>
                      </a:r>
                      <a:endParaRPr lang="en-IN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effectLst/>
                        </a:rPr>
                        <a:t>Genotype</a:t>
                      </a:r>
                      <a:endParaRPr lang="en-IN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12608"/>
                  </a:ext>
                </a:extLst>
              </a:tr>
              <a:tr h="5059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effectLst/>
                        </a:rPr>
                        <a:t>Sub-ecology</a:t>
                      </a:r>
                      <a:endParaRPr lang="en-IN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effectLst/>
                        </a:rPr>
                        <a:t>Management</a:t>
                      </a:r>
                      <a:endParaRPr lang="en-IN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</a:rPr>
                        <a:t>ICG-SM 02724 (Medium duration)</a:t>
                      </a:r>
                      <a:endParaRPr lang="en-IN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</a:rPr>
                        <a:t>Yield loss (%)</a:t>
                      </a:r>
                      <a:endParaRPr lang="en-IN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effectLst/>
                        </a:rPr>
                        <a:t>ICGV-SM 05650 (Short duration)</a:t>
                      </a:r>
                      <a:endParaRPr lang="en-IN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effectLst/>
                        </a:rPr>
                        <a:t>Yield loss</a:t>
                      </a:r>
                      <a:endParaRPr lang="en-IN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effectLst/>
                        </a:rPr>
                        <a:t>Local (Short duration)</a:t>
                      </a:r>
                      <a:endParaRPr lang="en-IN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</a:rPr>
                        <a:t>Yield loss (%)</a:t>
                      </a:r>
                      <a:endParaRPr lang="en-IN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extLst>
                  <a:ext uri="{0D108BD9-81ED-4DB2-BD59-A6C34878D82A}">
                    <a16:rowId xmlns:a16="http://schemas.microsoft.com/office/drawing/2014/main" val="787981367"/>
                  </a:ext>
                </a:extLst>
              </a:tr>
              <a:tr h="1686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High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Early planting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1032.17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0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1433.04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1230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0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extLst>
                  <a:ext uri="{0D108BD9-81ED-4DB2-BD59-A6C34878D82A}">
                    <a16:rowId xmlns:a16="http://schemas.microsoft.com/office/drawing/2014/main" val="2005053402"/>
                  </a:ext>
                </a:extLst>
              </a:tr>
              <a:tr h="1686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Late planting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977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5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1302.95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9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1078.88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13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extLst>
                  <a:ext uri="{0D108BD9-81ED-4DB2-BD59-A6C34878D82A}">
                    <a16:rowId xmlns:a16="http://schemas.microsoft.com/office/drawing/2014/main" val="1195848775"/>
                  </a:ext>
                </a:extLst>
              </a:tr>
              <a:tr h="1686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Moderate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Early planting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440.75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1066.5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639.21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0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extLst>
                  <a:ext uri="{0D108BD9-81ED-4DB2-BD59-A6C34878D82A}">
                    <a16:rowId xmlns:a16="http://schemas.microsoft.com/office/drawing/2014/main" val="3196015252"/>
                  </a:ext>
                </a:extLst>
              </a:tr>
              <a:tr h="1686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Late planting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305.33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31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664.67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38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358.34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44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extLst>
                  <a:ext uri="{0D108BD9-81ED-4DB2-BD59-A6C34878D82A}">
                    <a16:rowId xmlns:a16="http://schemas.microsoft.com/office/drawing/2014/main" val="473257349"/>
                  </a:ext>
                </a:extLst>
              </a:tr>
              <a:tr h="1686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Low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Early planting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972.64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1722.67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0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1000.17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0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extLst>
                  <a:ext uri="{0D108BD9-81ED-4DB2-BD59-A6C34878D82A}">
                    <a16:rowId xmlns:a16="http://schemas.microsoft.com/office/drawing/2014/main" val="1542740622"/>
                  </a:ext>
                </a:extLst>
              </a:tr>
              <a:tr h="1686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Late planting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415.92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57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</a:rPr>
                        <a:t>379.22</a:t>
                      </a:r>
                      <a:endParaRPr lang="en-IN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78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effectLst/>
                        </a:rPr>
                        <a:t>253.58</a:t>
                      </a:r>
                      <a:endParaRPr lang="en-IN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75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extLst>
                  <a:ext uri="{0D108BD9-81ED-4DB2-BD59-A6C34878D82A}">
                    <a16:rowId xmlns:a16="http://schemas.microsoft.com/office/drawing/2014/main" val="2208428107"/>
                  </a:ext>
                </a:extLst>
              </a:tr>
              <a:tr h="1686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Overall mean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 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844.8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 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extLst>
                  <a:ext uri="{0D108BD9-81ED-4DB2-BD59-A6C34878D82A}">
                    <a16:rowId xmlns:a16="http://schemas.microsoft.com/office/drawing/2014/main" val="2772091251"/>
                  </a:ext>
                </a:extLst>
              </a:tr>
              <a:tr h="1686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Fpr-sub-ecology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0.013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extLst>
                  <a:ext uri="{0D108BD9-81ED-4DB2-BD59-A6C34878D82A}">
                    <a16:rowId xmlns:a16="http://schemas.microsoft.com/office/drawing/2014/main" val="61211622"/>
                  </a:ext>
                </a:extLst>
              </a:tr>
              <a:tr h="224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Fpr-planting date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0.002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extLst>
                  <a:ext uri="{0D108BD9-81ED-4DB2-BD59-A6C34878D82A}">
                    <a16:rowId xmlns:a16="http://schemas.microsoft.com/office/drawing/2014/main" val="2214780292"/>
                  </a:ext>
                </a:extLst>
              </a:tr>
              <a:tr h="1686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err="1">
                          <a:effectLst/>
                        </a:rPr>
                        <a:t>Fpr</a:t>
                      </a:r>
                      <a:r>
                        <a:rPr lang="en-IN" sz="1400">
                          <a:effectLst/>
                        </a:rPr>
                        <a:t>-genotype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0.071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extLst>
                  <a:ext uri="{0D108BD9-81ED-4DB2-BD59-A6C34878D82A}">
                    <a16:rowId xmlns:a16="http://schemas.microsoft.com/office/drawing/2014/main" val="3587715220"/>
                  </a:ext>
                </a:extLst>
              </a:tr>
              <a:tr h="1686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CV%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 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82.7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 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07" marR="58907" marT="0" marB="0"/>
                </a:tc>
                <a:extLst>
                  <a:ext uri="{0D108BD9-81ED-4DB2-BD59-A6C34878D82A}">
                    <a16:rowId xmlns:a16="http://schemas.microsoft.com/office/drawing/2014/main" val="1593789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995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Results: Cropping systems adaptability- productivity measured using Land Equivalent Ratio 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E2496EC-62B0-49DB-A752-BBBBCA6A44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816212"/>
              </p:ext>
            </p:extLst>
          </p:nvPr>
        </p:nvGraphicFramePr>
        <p:xfrm>
          <a:off x="223837" y="1676400"/>
          <a:ext cx="8696325" cy="346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Chart" r:id="rId3" imgW="6565900" imgH="2997200" progId="Excel.Chart.8">
                  <p:embed/>
                </p:oleObj>
              </mc:Choice>
              <mc:Fallback>
                <p:oleObj name="Chart" r:id="rId3" imgW="6565900" imgH="2997200" progId="Excel.Chart.8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7" y="1676400"/>
                        <a:ext cx="8696325" cy="3462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3317810-7E3C-4742-90E9-2292C4819271}"/>
              </a:ext>
            </a:extLst>
          </p:cNvPr>
          <p:cNvSpPr txBox="1"/>
          <p:nvPr/>
        </p:nvSpPr>
        <p:spPr>
          <a:xfrm>
            <a:off x="381000" y="5135425"/>
            <a:ext cx="853916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LER (&gt; 1) when short duration groundnut (CG 14) is intercropped with medium duration </a:t>
            </a:r>
            <a:r>
              <a:rPr lang="en-US" dirty="0" err="1"/>
              <a:t>pigeonpea</a:t>
            </a:r>
            <a:r>
              <a:rPr lang="en-US" dirty="0"/>
              <a:t> (ICEAP 00557) at half </a:t>
            </a:r>
            <a:r>
              <a:rPr lang="en-US" dirty="0" err="1"/>
              <a:t>pigeonpea</a:t>
            </a:r>
            <a:r>
              <a:rPr lang="en-US" dirty="0"/>
              <a:t> </a:t>
            </a:r>
            <a:r>
              <a:rPr lang="en-US" dirty="0" err="1"/>
              <a:t>popn</a:t>
            </a:r>
            <a:r>
              <a:rPr lang="en-US" dirty="0"/>
              <a:t>-within row spacing (180 cm </a:t>
            </a:r>
            <a:r>
              <a:rPr lang="en-US" dirty="0" err="1"/>
              <a:t>cf</a:t>
            </a:r>
            <a:r>
              <a:rPr lang="en-US" dirty="0"/>
              <a:t> 90 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Alternate planting (1 row </a:t>
            </a:r>
            <a:r>
              <a:rPr lang="en-US" dirty="0" err="1"/>
              <a:t>pigeonpea</a:t>
            </a:r>
            <a:r>
              <a:rPr lang="en-US" dirty="0"/>
              <a:t> and 2 rows groundnut had LER &lt;1 (not suitable)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Intercrops involving long duration </a:t>
            </a:r>
            <a:r>
              <a:rPr lang="en-US" dirty="0" err="1"/>
              <a:t>pigeonpea</a:t>
            </a:r>
            <a:r>
              <a:rPr lang="en-US" dirty="0"/>
              <a:t> ICEAP 00040 (Mali) had LER&lt; 1 (not suitable)</a:t>
            </a:r>
          </a:p>
        </p:txBody>
      </p:sp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7543800" cy="8382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Profitability based on gross margins for groundnut + </a:t>
            </a:r>
            <a:r>
              <a:rPr lang="en-US" dirty="0" err="1"/>
              <a:t>pigeonpea</a:t>
            </a:r>
            <a:r>
              <a:rPr lang="en-US" dirty="0"/>
              <a:t> intercrop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317810-7E3C-4742-90E9-2292C4819271}"/>
              </a:ext>
            </a:extLst>
          </p:cNvPr>
          <p:cNvSpPr txBox="1"/>
          <p:nvPr/>
        </p:nvSpPr>
        <p:spPr>
          <a:xfrm>
            <a:off x="362043" y="4785005"/>
            <a:ext cx="853916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Planting pattern: Within row planting gave the highest gross margins.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Crop and cropping systems effects: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Groundnut: High gross margins obtained for short and medium duration material when intercropped with medium duration </a:t>
            </a:r>
            <a:r>
              <a:rPr lang="en-US" sz="1600" dirty="0" err="1"/>
              <a:t>pigeonpea</a:t>
            </a:r>
            <a:r>
              <a:rPr lang="en-US" sz="1600" dirty="0"/>
              <a:t> giving (US$ 961 and 851) respectively.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Pigeonpea</a:t>
            </a:r>
            <a:r>
              <a:rPr lang="en-US" sz="1600" dirty="0"/>
              <a:t>: Lower gross margins obtained when short duration groundnut is intercropped with  long duration </a:t>
            </a:r>
            <a:r>
              <a:rPr lang="en-US" sz="1600" dirty="0" err="1"/>
              <a:t>pigeonpea</a:t>
            </a:r>
            <a:r>
              <a:rPr lang="en-US" sz="1600" dirty="0"/>
              <a:t> (ICEAP 00040).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dirty="0"/>
              <a:t>ICEAP 00040 as a sole crop was not profitable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BB21B5F-F178-45C1-88A1-7B841D5A68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2051851"/>
              </p:ext>
            </p:extLst>
          </p:nvPr>
        </p:nvGraphicFramePr>
        <p:xfrm>
          <a:off x="352104" y="1709296"/>
          <a:ext cx="8122723" cy="3075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599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25825"/>
            <a:ext cx="7772400" cy="838200"/>
          </a:xfrm>
        </p:spPr>
        <p:txBody>
          <a:bodyPr/>
          <a:lstStyle/>
          <a:p>
            <a:r>
              <a:rPr lang="en-US" sz="3200" dirty="0"/>
              <a:t>Discussions and conclusions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D3A50D-C796-422C-A664-042D5E6F0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064025"/>
            <a:ext cx="4340728" cy="351769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1014D0F-E26A-4E14-BC1C-15DEBDAC5016}"/>
              </a:ext>
            </a:extLst>
          </p:cNvPr>
          <p:cNvSpPr/>
          <p:nvPr/>
        </p:nvSpPr>
        <p:spPr>
          <a:xfrm>
            <a:off x="228600" y="1793154"/>
            <a:ext cx="4191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</a:rPr>
              <a:t>Improved productivity and its impacts on livelihoods (food, nutrition income and security)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</a:endParaRPr>
          </a:p>
          <a:p>
            <a:pPr marL="404813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</a:rPr>
              <a:t>Improved genetics </a:t>
            </a:r>
          </a:p>
          <a:p>
            <a:pPr marL="711200" marR="0" lvl="2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</a:rPr>
              <a:t>Secure harvests by a margin of up to 2-3 fold.</a:t>
            </a:r>
          </a:p>
          <a:p>
            <a:pPr marL="711200" marR="0" lvl="2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</a:rPr>
              <a:t>More profitable contributing to higher HH incomes </a:t>
            </a:r>
          </a:p>
          <a:p>
            <a:pPr marL="742950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</a:endParaRPr>
          </a:p>
          <a:p>
            <a:pPr marL="404813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</a:rPr>
              <a:t>Production systems</a:t>
            </a:r>
          </a:p>
          <a:p>
            <a:pPr marL="666750" marR="0" lvl="2" indent="-28416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</a:rPr>
              <a:t>Only extra early pearl millet, is profitable as a sole crop (not shown)</a:t>
            </a:r>
          </a:p>
          <a:p>
            <a:pPr marL="666750" marR="0" lvl="2" indent="-28416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Intercrops had better gross margins, especially for short and medium duration varieties by up to 38.2% in groundnut and 28-45% in pearl millet. </a:t>
            </a:r>
          </a:p>
          <a:p>
            <a:pPr marL="666750" marR="0" lvl="2" indent="-28416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</a:rPr>
              <a:t>Intercropping best strategy to de-risk farming</a:t>
            </a:r>
          </a:p>
          <a:p>
            <a:pPr marL="666750" marR="0" lvl="2" indent="-28416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Crop phenology- a critical factor for stressed environment agriculture</a:t>
            </a:r>
          </a:p>
        </p:txBody>
      </p:sp>
    </p:spTree>
    <p:extLst>
      <p:ext uri="{BB962C8B-B14F-4D97-AF65-F5344CB8AC3E}">
        <p14:creationId xmlns:p14="http://schemas.microsoft.com/office/powerpoint/2010/main" val="965194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25825"/>
            <a:ext cx="7772400" cy="838200"/>
          </a:xfrm>
        </p:spPr>
        <p:txBody>
          <a:bodyPr/>
          <a:lstStyle/>
          <a:p>
            <a:r>
              <a:rPr lang="en-US" sz="3200" dirty="0"/>
              <a:t>Next steps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873491-B304-48FA-83DA-FA178BCC3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9967" y="2064025"/>
            <a:ext cx="4340728" cy="35176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E50B17-A3F9-4A98-B96B-9D2A39ED2EB1}"/>
              </a:ext>
            </a:extLst>
          </p:cNvPr>
          <p:cNvSpPr txBox="1"/>
          <p:nvPr/>
        </p:nvSpPr>
        <p:spPr>
          <a:xfrm>
            <a:off x="265043" y="1997839"/>
            <a:ext cx="4114800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Compute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Direct effects on nutrition and food security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Wood and contribution to reduced time for women and girls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 in maize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Complete drafting review and submit</a:t>
            </a:r>
          </a:p>
        </p:txBody>
      </p:sp>
    </p:spTree>
    <p:extLst>
      <p:ext uri="{BB962C8B-B14F-4D97-AF65-F5344CB8AC3E}">
        <p14:creationId xmlns:p14="http://schemas.microsoft.com/office/powerpoint/2010/main" val="2990995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3200" dirty="0"/>
              <a:t>Background: Drylands have high incidence of crop failure and therefore risky to farm</a:t>
            </a:r>
            <a:endParaRPr lang="en-GB" sz="24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err="1"/>
              <a:t>Kongwa</a:t>
            </a:r>
            <a:r>
              <a:rPr lang="en-GB" sz="1400" b="1" dirty="0"/>
              <a:t> is 1120 MASL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Typical semi-arid agroecology,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Average 28°C and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Annual precipitation = 400-550 mm.</a:t>
            </a:r>
          </a:p>
          <a:p>
            <a:pPr lvl="1"/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/>
              <a:t>Kiteto</a:t>
            </a:r>
            <a:r>
              <a:rPr lang="en-GB" sz="1600" b="1" dirty="0"/>
              <a:t> is 800-2000 MASL</a:t>
            </a:r>
            <a:r>
              <a:rPr lang="en-GB" sz="1600" dirty="0"/>
              <a:t>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Has semi-arid to sub-humid weather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Annual precipitation = 682 mm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Average temperature of 19.5°C. 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Farming in drylands is risk prone: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Exceptionally low precipitation (2013-2016) = </a:t>
            </a:r>
            <a:r>
              <a:rPr lang="en-GB" sz="1600" b="1" dirty="0"/>
              <a:t>202.36 mm/year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Maize a major staple requires = </a:t>
            </a:r>
            <a:r>
              <a:rPr lang="en-GB" sz="1600" b="1" dirty="0"/>
              <a:t>450 to 600 mm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15 kg of grain is produced per mm of rainfall taken 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Risk of crop failure is very high in these maize anchored farming systems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1831B8-13E6-46B0-8039-8094DAA9F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362200"/>
            <a:ext cx="3322608" cy="249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25825"/>
            <a:ext cx="7772400" cy="838200"/>
          </a:xfrm>
        </p:spPr>
        <p:txBody>
          <a:bodyPr/>
          <a:lstStyle/>
          <a:p>
            <a:r>
              <a:rPr lang="en-US" sz="3200" dirty="0"/>
              <a:t>Background </a:t>
            </a:r>
            <a:r>
              <a:rPr lang="en-US" sz="3200" dirty="0" err="1"/>
              <a:t>cont</a:t>
            </a:r>
            <a:r>
              <a:rPr lang="en-US" sz="3200" dirty="0"/>
              <a:t>…</a:t>
            </a:r>
          </a:p>
          <a:p>
            <a:r>
              <a:rPr lang="en-US" sz="1600" b="1" dirty="0"/>
              <a:t>Previously we show that 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46% of farmers have adequate food to last 12 months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Jan (21%), Feb (22%) &amp; March (17%) most lean months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Coping strategy for food security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Cash purchases (62%), 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+mn-lt"/>
              </a:rPr>
              <a:t>Labour</a:t>
            </a:r>
            <a:r>
              <a:rPr lang="en-US" sz="1600" dirty="0">
                <a:latin typeface="+mn-lt"/>
              </a:rPr>
              <a:t> exchange for food (28%)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B395D0-C074-45D3-829B-2F9BC86F7F18}"/>
              </a:ext>
            </a:extLst>
          </p:cNvPr>
          <p:cNvSpPr txBox="1"/>
          <p:nvPr/>
        </p:nvSpPr>
        <p:spPr>
          <a:xfrm>
            <a:off x="6228522" y="2064025"/>
            <a:ext cx="268687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Projections</a:t>
            </a:r>
          </a:p>
          <a:p>
            <a:r>
              <a:rPr lang="en-US" sz="1600" dirty="0"/>
              <a:t>Crop failure is expected to increase in drier areas as they will receive less rainfall and a warmer atmosphere will evaporate more moisture from the soil or plants. </a:t>
            </a:r>
          </a:p>
          <a:p>
            <a:r>
              <a:rPr lang="en-US" sz="1600" dirty="0"/>
              <a:t>IPCC, 2021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B9A48F-CDDA-4347-9E06-1921B4346DFB}"/>
              </a:ext>
            </a:extLst>
          </p:cNvPr>
          <p:cNvSpPr/>
          <p:nvPr/>
        </p:nvSpPr>
        <p:spPr>
          <a:xfrm>
            <a:off x="6019800" y="4739623"/>
            <a:ext cx="2895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prstClr val="black"/>
                </a:solidFill>
                <a:ea typeface="Times New Roman" panose="02020603050405020304" pitchFamily="18" charset="0"/>
              </a:rPr>
              <a:t>Technology options</a:t>
            </a:r>
          </a:p>
          <a:p>
            <a:r>
              <a:rPr lang="en-GB" sz="1600" dirty="0">
                <a:solidFill>
                  <a:prstClr val="black"/>
                </a:solidFill>
                <a:ea typeface="Times New Roman" panose="02020603050405020304" pitchFamily="18" charset="0"/>
              </a:rPr>
              <a:t>Drought tolerant crops are key for de-risking production to secure food, nutrition and incomes  of HH’s in these </a:t>
            </a:r>
            <a:r>
              <a:rPr lang="en-GB" sz="1600" dirty="0" err="1">
                <a:solidFill>
                  <a:prstClr val="black"/>
                </a:solidFill>
                <a:ea typeface="Times New Roman" panose="02020603050405020304" pitchFamily="18" charset="0"/>
              </a:rPr>
              <a:t>agro</a:t>
            </a:r>
            <a:r>
              <a:rPr lang="en-GB" sz="1600" dirty="0">
                <a:solidFill>
                  <a:prstClr val="black"/>
                </a:solidFill>
                <a:ea typeface="Times New Roman" panose="02020603050405020304" pitchFamily="18" charset="0"/>
              </a:rPr>
              <a:t>-ecologies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9011B6-37D3-41E4-977D-351DF02F5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812263"/>
            <a:ext cx="4986960" cy="296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708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371600"/>
            <a:ext cx="8229600" cy="11430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2EB7D4-ABA3-48EE-B5C3-B15E9619D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863" y="2514600"/>
            <a:ext cx="2925417" cy="1957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8227A5-E498-4DB1-B6B4-21094D6EB6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054" y="4517861"/>
            <a:ext cx="2925417" cy="219406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A42D96-ABB4-460A-B2FC-048940DBC807}"/>
              </a:ext>
            </a:extLst>
          </p:cNvPr>
          <p:cNvSpPr txBox="1"/>
          <p:nvPr/>
        </p:nvSpPr>
        <p:spPr>
          <a:xfrm>
            <a:off x="3838781" y="2413337"/>
            <a:ext cx="457862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Develop and/or validate legume and cereal varieties for adaptation to dryland </a:t>
            </a:r>
            <a:r>
              <a:rPr lang="en-US" dirty="0" err="1"/>
              <a:t>agroecologies</a:t>
            </a:r>
            <a:r>
              <a:rPr lang="en-US" dirty="0"/>
              <a:t> of central Tanzania.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To evaluate performance of adapted legume and cereal varieties for multiple cropping systems- a coping strategy of dryland farming</a:t>
            </a:r>
          </a:p>
        </p:txBody>
      </p:sp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Study designs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C6C37A-9D5E-4999-BEB5-BB807B3961A8}"/>
              </a:ext>
            </a:extLst>
          </p:cNvPr>
          <p:cNvSpPr txBox="1"/>
          <p:nvPr/>
        </p:nvSpPr>
        <p:spPr>
          <a:xfrm>
            <a:off x="834887" y="1905000"/>
            <a:ext cx="777240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Adaptability trialing</a:t>
            </a:r>
          </a:p>
          <a:p>
            <a:r>
              <a:rPr lang="en-US" b="1" dirty="0"/>
              <a:t>Materials: </a:t>
            </a:r>
          </a:p>
          <a:p>
            <a:r>
              <a:rPr lang="en-US" dirty="0"/>
              <a:t>20 entries each of sorghum, maize, groundnut and 3 released varieties of </a:t>
            </a:r>
            <a:r>
              <a:rPr lang="en-US" dirty="0" err="1"/>
              <a:t>Pigeonpea</a:t>
            </a:r>
            <a:endParaRPr lang="en-US" dirty="0"/>
          </a:p>
          <a:p>
            <a:r>
              <a:rPr lang="en-US" dirty="0"/>
              <a:t>Local commercial checks and land races included</a:t>
            </a:r>
          </a:p>
          <a:p>
            <a:r>
              <a:rPr lang="en-US" dirty="0"/>
              <a:t>Incomplete block designs used</a:t>
            </a:r>
          </a:p>
          <a:p>
            <a:r>
              <a:rPr lang="en-US" dirty="0"/>
              <a:t>On station and on-farm trials established for three years (2013-2016)</a:t>
            </a:r>
          </a:p>
          <a:p>
            <a:r>
              <a:rPr lang="en-US" dirty="0"/>
              <a:t>Candidates subjected to PVS</a:t>
            </a:r>
          </a:p>
          <a:p>
            <a:r>
              <a:rPr lang="en-US" dirty="0"/>
              <a:t>Variety niche discovery for deployment conducted (G x E and G x E x M)</a:t>
            </a:r>
          </a:p>
          <a:p>
            <a:endParaRPr lang="en-US" dirty="0"/>
          </a:p>
          <a:p>
            <a:r>
              <a:rPr lang="en-US" b="1" dirty="0"/>
              <a:t>Cropping systems adaptability trialing</a:t>
            </a:r>
          </a:p>
          <a:p>
            <a:r>
              <a:rPr lang="en-US" b="1" dirty="0"/>
              <a:t>Materials: </a:t>
            </a:r>
          </a:p>
          <a:p>
            <a:r>
              <a:rPr lang="en-US" dirty="0"/>
              <a:t>4-5 elite entries each of sorghum, maize, groundnut and </a:t>
            </a:r>
            <a:r>
              <a:rPr lang="en-US" dirty="0" err="1"/>
              <a:t>pigeonpea</a:t>
            </a:r>
            <a:r>
              <a:rPr lang="en-US" dirty="0"/>
              <a:t> used</a:t>
            </a:r>
          </a:p>
          <a:p>
            <a:r>
              <a:rPr lang="en-US" dirty="0"/>
              <a:t>Local commercial checks and land races included</a:t>
            </a:r>
          </a:p>
          <a:p>
            <a:r>
              <a:rPr lang="en-US" dirty="0"/>
              <a:t>RCBD</a:t>
            </a:r>
          </a:p>
          <a:p>
            <a:r>
              <a:rPr lang="en-US" dirty="0"/>
              <a:t>On station and on farm trials established for three years (2017-2020)</a:t>
            </a:r>
          </a:p>
          <a:p>
            <a:r>
              <a:rPr lang="en-US" dirty="0"/>
              <a:t>Benefits evaluated </a:t>
            </a:r>
          </a:p>
        </p:txBody>
      </p:sp>
    </p:spTree>
    <p:extLst>
      <p:ext uri="{BB962C8B-B14F-4D97-AF65-F5344CB8AC3E}">
        <p14:creationId xmlns:p14="http://schemas.microsoft.com/office/powerpoint/2010/main" val="4190380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7620000" cy="914400"/>
          </a:xfrm>
        </p:spPr>
        <p:txBody>
          <a:bodyPr/>
          <a:lstStyle/>
          <a:p>
            <a:r>
              <a:rPr lang="en-US" sz="3600" dirty="0"/>
              <a:t>Results : Groundnut adaptability trials -on station (Pooled data) x 3 </a:t>
            </a:r>
            <a:r>
              <a:rPr lang="en-US" sz="3600" dirty="0" err="1"/>
              <a:t>yrs</a:t>
            </a:r>
            <a:r>
              <a:rPr lang="en-US" sz="3600" dirty="0"/>
              <a:t> (2013- 2016)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1FF3233-9CB4-46E6-A236-9F9EA7AEC4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711124"/>
              </p:ext>
            </p:extLst>
          </p:nvPr>
        </p:nvGraphicFramePr>
        <p:xfrm>
          <a:off x="231674" y="2268479"/>
          <a:ext cx="8680649" cy="2773448"/>
        </p:xfrm>
        <a:graphic>
          <a:graphicData uri="http://schemas.openxmlformats.org/drawingml/2006/table">
            <a:tbl>
              <a:tblPr firstRow="1" firstCol="1" bandRow="1"/>
              <a:tblGrid>
                <a:gridCol w="1506709">
                  <a:extLst>
                    <a:ext uri="{9D8B030D-6E8A-4147-A177-3AD203B41FA5}">
                      <a16:colId xmlns:a16="http://schemas.microsoft.com/office/drawing/2014/main" val="401394005"/>
                    </a:ext>
                  </a:extLst>
                </a:gridCol>
                <a:gridCol w="1305814">
                  <a:extLst>
                    <a:ext uri="{9D8B030D-6E8A-4147-A177-3AD203B41FA5}">
                      <a16:colId xmlns:a16="http://schemas.microsoft.com/office/drawing/2014/main" val="2618967004"/>
                    </a:ext>
                  </a:extLst>
                </a:gridCol>
                <a:gridCol w="1044651">
                  <a:extLst>
                    <a:ext uri="{9D8B030D-6E8A-4147-A177-3AD203B41FA5}">
                      <a16:colId xmlns:a16="http://schemas.microsoft.com/office/drawing/2014/main" val="4148328562"/>
                    </a:ext>
                  </a:extLst>
                </a:gridCol>
                <a:gridCol w="1004472">
                  <a:extLst>
                    <a:ext uri="{9D8B030D-6E8A-4147-A177-3AD203B41FA5}">
                      <a16:colId xmlns:a16="http://schemas.microsoft.com/office/drawing/2014/main" val="536369921"/>
                    </a:ext>
                  </a:extLst>
                </a:gridCol>
                <a:gridCol w="964293">
                  <a:extLst>
                    <a:ext uri="{9D8B030D-6E8A-4147-A177-3AD203B41FA5}">
                      <a16:colId xmlns:a16="http://schemas.microsoft.com/office/drawing/2014/main" val="560486252"/>
                    </a:ext>
                  </a:extLst>
                </a:gridCol>
                <a:gridCol w="1325904">
                  <a:extLst>
                    <a:ext uri="{9D8B030D-6E8A-4147-A177-3AD203B41FA5}">
                      <a16:colId xmlns:a16="http://schemas.microsoft.com/office/drawing/2014/main" val="902209883"/>
                    </a:ext>
                  </a:extLst>
                </a:gridCol>
                <a:gridCol w="1528806">
                  <a:extLst>
                    <a:ext uri="{9D8B030D-6E8A-4147-A177-3AD203B41FA5}">
                      <a16:colId xmlns:a16="http://schemas.microsoft.com/office/drawing/2014/main" val="3142911094"/>
                    </a:ext>
                  </a:extLst>
                </a:gridCol>
              </a:tblGrid>
              <a:tr h="5016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Genotype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Kernel yield/ha (kg)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Shelling%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100g seed </a:t>
                      </a:r>
                      <a:r>
                        <a:rPr lang="en-IN" sz="1400" dirty="0"/>
                        <a:t>weight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Early leaf spot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Rosette incidence %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Haulm yield (kg/ha)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>
                    <a:lnL>
                      <a:noFill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998050"/>
                  </a:ext>
                </a:extLst>
              </a:tr>
              <a:tr h="2134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ICGV-SM 01513</a:t>
                      </a:r>
                      <a:endParaRPr lang="en-IN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1040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63.78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39.15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524.1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8520753"/>
                  </a:ext>
                </a:extLst>
              </a:tr>
              <a:tr h="2134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ICGV-SM 02724</a:t>
                      </a:r>
                      <a:endParaRPr lang="en-IN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1683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73.24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55.17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0.167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709.3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2156610"/>
                  </a:ext>
                </a:extLst>
              </a:tr>
              <a:tr h="2134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ICGV-SM 03519</a:t>
                      </a:r>
                      <a:endParaRPr lang="en-IN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1141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62.51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39.95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2.333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641.9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90129"/>
                  </a:ext>
                </a:extLst>
              </a:tr>
              <a:tr h="2134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ICGV-SM 05650</a:t>
                      </a:r>
                      <a:endParaRPr lang="en-IN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1303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70.73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43.73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544.4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41609"/>
                  </a:ext>
                </a:extLst>
              </a:tr>
              <a:tr h="2134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ICGV-SM 99568</a:t>
                      </a:r>
                      <a:endParaRPr lang="en-IN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1009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62.5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47.5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472.2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4051880"/>
                  </a:ext>
                </a:extLst>
              </a:tr>
              <a:tr h="2134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Local</a:t>
                      </a:r>
                      <a:endParaRPr lang="en-IN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636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59.6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39.3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2.667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1.8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516.7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464437"/>
                  </a:ext>
                </a:extLst>
              </a:tr>
              <a:tr h="2134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Mean</a:t>
                      </a:r>
                      <a:endParaRPr lang="en-IN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1135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65.39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44.15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1.86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0.47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568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0157167"/>
                  </a:ext>
                </a:extLst>
              </a:tr>
              <a:tr h="2134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 err="1">
                          <a:effectLst/>
                        </a:rPr>
                        <a:t>Fpr</a:t>
                      </a:r>
                      <a:endParaRPr lang="en-IN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&lt;.001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&lt;.001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&lt;.001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&lt;.001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0.009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0.515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32625"/>
                  </a:ext>
                </a:extLst>
              </a:tr>
              <a:tr h="2134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SED</a:t>
                      </a:r>
                      <a:endParaRPr lang="en-IN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170.5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1.495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2.616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0.441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0.56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135.4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9433088"/>
                  </a:ext>
                </a:extLst>
              </a:tr>
              <a:tr h="2134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CV%</a:t>
                      </a:r>
                      <a:endParaRPr lang="en-IN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26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10.3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41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76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41.3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94" marR="8994" marT="8994" marB="0" anchor="b">
                    <a:lnL>
                      <a:noFill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271300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5D218B-085B-4D69-940D-E5F9765EA22B}"/>
              </a:ext>
            </a:extLst>
          </p:cNvPr>
          <p:cNvSpPr txBox="1"/>
          <p:nvPr/>
        </p:nvSpPr>
        <p:spPr>
          <a:xfrm>
            <a:off x="231673" y="5018736"/>
            <a:ext cx="868064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Significant variation for kernel yield, shelling percentage, 100 g seed weight, and disease incidence </a:t>
            </a:r>
          </a:p>
          <a:p>
            <a:r>
              <a:rPr lang="en-US" b="1" dirty="0"/>
              <a:t>Productivity:</a:t>
            </a:r>
            <a:r>
              <a:rPr lang="en-US" dirty="0"/>
              <a:t> </a:t>
            </a:r>
          </a:p>
          <a:p>
            <a:r>
              <a:rPr lang="en-US" dirty="0"/>
              <a:t>Grain- 3 lines selected -ICGV-SMs 02724, 03519 and 05650 for high yield (&gt;1141 kg/ha)</a:t>
            </a:r>
          </a:p>
          <a:p>
            <a:r>
              <a:rPr lang="en-US" dirty="0"/>
              <a:t>Fodder- same lines ICGV-SMs 02724, 03519 and 05650 selected for biomass (&gt;544.4kg/ha)</a:t>
            </a:r>
          </a:p>
        </p:txBody>
      </p:sp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7620000" cy="914400"/>
          </a:xfrm>
        </p:spPr>
        <p:txBody>
          <a:bodyPr/>
          <a:lstStyle/>
          <a:p>
            <a:r>
              <a:rPr lang="en-US" sz="3600" dirty="0"/>
              <a:t>Results : Groundnut adaptability trials -on farm (Pooled data) x 3 </a:t>
            </a:r>
            <a:r>
              <a:rPr lang="en-US" sz="3600" dirty="0" err="1"/>
              <a:t>yrs</a:t>
            </a: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5D218B-085B-4D69-940D-E5F9765EA22B}"/>
              </a:ext>
            </a:extLst>
          </p:cNvPr>
          <p:cNvSpPr txBox="1"/>
          <p:nvPr/>
        </p:nvSpPr>
        <p:spPr>
          <a:xfrm>
            <a:off x="231673" y="5018736"/>
            <a:ext cx="868064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Productivity:</a:t>
            </a:r>
            <a:r>
              <a:rPr lang="en-US" dirty="0"/>
              <a:t> ICGV-SMs 02724, 03519 and 05650 consistently had &gt;37% h yield advantage over the local landrace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Economic benefits:  </a:t>
            </a:r>
            <a:r>
              <a:rPr lang="en-US" dirty="0"/>
              <a:t>Best candidates Virginia -02724 (130 days to mature) and  Spanish (90 -100) days to mature had several fold income benefits over land races in </a:t>
            </a:r>
            <a:r>
              <a:rPr lang="en-US" dirty="0" err="1"/>
              <a:t>Kongwa</a:t>
            </a:r>
            <a:r>
              <a:rPr lang="en-US" dirty="0"/>
              <a:t> and </a:t>
            </a:r>
            <a:r>
              <a:rPr lang="en-US" dirty="0" err="1"/>
              <a:t>Kiteto</a:t>
            </a:r>
            <a:r>
              <a:rPr lang="en-US" dirty="0"/>
              <a:t> (</a:t>
            </a:r>
            <a:r>
              <a:rPr lang="en-US" dirty="0" err="1"/>
              <a:t>Tshs</a:t>
            </a:r>
            <a:r>
              <a:rPr lang="en-US" dirty="0"/>
              <a:t> 1,469,864 and 2,634,104/ha)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44E347F-B1EF-4038-B862-5F9A6C7F10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653512"/>
              </p:ext>
            </p:extLst>
          </p:nvPr>
        </p:nvGraphicFramePr>
        <p:xfrm>
          <a:off x="248238" y="2165603"/>
          <a:ext cx="8709102" cy="2853133"/>
        </p:xfrm>
        <a:graphic>
          <a:graphicData uri="http://schemas.openxmlformats.org/drawingml/2006/table">
            <a:tbl>
              <a:tblPr firstRow="1">
                <a:tableStyleId>{1FECB4D8-DB02-4DC6-A0A2-4F2EBAE1DC90}</a:tableStyleId>
              </a:tblPr>
              <a:tblGrid>
                <a:gridCol w="1991115">
                  <a:extLst>
                    <a:ext uri="{9D8B030D-6E8A-4147-A177-3AD203B41FA5}">
                      <a16:colId xmlns:a16="http://schemas.microsoft.com/office/drawing/2014/main" val="214550905"/>
                    </a:ext>
                  </a:extLst>
                </a:gridCol>
                <a:gridCol w="1246470">
                  <a:extLst>
                    <a:ext uri="{9D8B030D-6E8A-4147-A177-3AD203B41FA5}">
                      <a16:colId xmlns:a16="http://schemas.microsoft.com/office/drawing/2014/main" val="3652282997"/>
                    </a:ext>
                  </a:extLst>
                </a:gridCol>
                <a:gridCol w="1067677">
                  <a:extLst>
                    <a:ext uri="{9D8B030D-6E8A-4147-A177-3AD203B41FA5}">
                      <a16:colId xmlns:a16="http://schemas.microsoft.com/office/drawing/2014/main" val="2826527886"/>
                    </a:ext>
                  </a:extLst>
                </a:gridCol>
                <a:gridCol w="780137">
                  <a:extLst>
                    <a:ext uri="{9D8B030D-6E8A-4147-A177-3AD203B41FA5}">
                      <a16:colId xmlns:a16="http://schemas.microsoft.com/office/drawing/2014/main" val="1643716831"/>
                    </a:ext>
                  </a:extLst>
                </a:gridCol>
                <a:gridCol w="1449644">
                  <a:extLst>
                    <a:ext uri="{9D8B030D-6E8A-4147-A177-3AD203B41FA5}">
                      <a16:colId xmlns:a16="http://schemas.microsoft.com/office/drawing/2014/main" val="113286493"/>
                    </a:ext>
                  </a:extLst>
                </a:gridCol>
                <a:gridCol w="2174059">
                  <a:extLst>
                    <a:ext uri="{9D8B030D-6E8A-4147-A177-3AD203B41FA5}">
                      <a16:colId xmlns:a16="http://schemas.microsoft.com/office/drawing/2014/main" val="2385097434"/>
                    </a:ext>
                  </a:extLst>
                </a:gridCol>
              </a:tblGrid>
              <a:tr h="151692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1" u="none" strike="noStrike" dirty="0">
                          <a:effectLst/>
                        </a:rPr>
                        <a:t> </a:t>
                      </a:r>
                      <a:endParaRPr lang="en-IN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IN" sz="1400" b="1" u="none" strike="noStrike">
                          <a:effectLst/>
                        </a:rPr>
                        <a:t>Districts</a:t>
                      </a:r>
                      <a:endParaRPr lang="en-IN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1" u="none" strike="noStrike">
                          <a:effectLst/>
                        </a:rPr>
                        <a:t>Net benefit (Tshs/ha)</a:t>
                      </a:r>
                      <a:endParaRPr lang="en-IN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extLst>
                  <a:ext uri="{0D108BD9-81ED-4DB2-BD59-A6C34878D82A}">
                    <a16:rowId xmlns:a16="http://schemas.microsoft.com/office/drawing/2014/main" val="690440634"/>
                  </a:ext>
                </a:extLst>
              </a:tr>
              <a:tr h="577874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u="none" strike="noStrike" dirty="0">
                          <a:effectLst/>
                        </a:rPr>
                        <a:t>Variety</a:t>
                      </a:r>
                      <a:endParaRPr lang="en-IN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400" b="1" u="none" strike="noStrike">
                          <a:effectLst/>
                        </a:rPr>
                        <a:t>Kiteto</a:t>
                      </a:r>
                      <a:endParaRPr lang="en-IN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400" b="1" u="none" strike="noStrike" err="1">
                          <a:effectLst/>
                        </a:rPr>
                        <a:t>Kongwa</a:t>
                      </a:r>
                      <a:endParaRPr lang="en-IN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400" b="1" u="none" strike="noStrike">
                          <a:effectLst/>
                        </a:rPr>
                        <a:t>Overall mean</a:t>
                      </a:r>
                      <a:endParaRPr lang="en-IN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400" b="1" u="none" strike="noStrike" dirty="0">
                          <a:effectLst/>
                        </a:rPr>
                        <a:t>Gain over local check (%)</a:t>
                      </a:r>
                      <a:endParaRPr lang="en-IN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effectLst/>
                        </a:rPr>
                        <a:t>Groundnut price@Tsh1848/kg; Total cost @ </a:t>
                      </a:r>
                      <a:r>
                        <a:rPr lang="en-US" sz="1400" b="1" u="none" strike="noStrike" dirty="0" err="1">
                          <a:effectLst/>
                        </a:rPr>
                        <a:t>Tsh</a:t>
                      </a:r>
                      <a:r>
                        <a:rPr lang="en-US" sz="1400" b="1" u="none" strike="noStrike" dirty="0">
                          <a:effectLst/>
                        </a:rPr>
                        <a:t> 1,106,600/ha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/>
                </a:tc>
                <a:extLst>
                  <a:ext uri="{0D108BD9-81ED-4DB2-BD59-A6C34878D82A}">
                    <a16:rowId xmlns:a16="http://schemas.microsoft.com/office/drawing/2014/main" val="3058000476"/>
                  </a:ext>
                </a:extLst>
              </a:tr>
              <a:tr h="151692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400" b="1" u="none" strike="noStrike" dirty="0">
                          <a:effectLst/>
                        </a:rPr>
                        <a:t>ICGV-SM 02724</a:t>
                      </a:r>
                      <a:endParaRPr lang="en-IN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2546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2674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2623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122.1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effectLst/>
                        </a:rPr>
                        <a:t>3,740,704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extLst>
                  <a:ext uri="{0D108BD9-81ED-4DB2-BD59-A6C34878D82A}">
                    <a16:rowId xmlns:a16="http://schemas.microsoft.com/office/drawing/2014/main" val="4139793810"/>
                  </a:ext>
                </a:extLst>
              </a:tr>
              <a:tr h="151692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400" b="1" u="none" strike="noStrike" dirty="0">
                          <a:effectLst/>
                        </a:rPr>
                        <a:t>ICGV-SM 05650</a:t>
                      </a:r>
                      <a:endParaRPr lang="en-IN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2177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1870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1993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68.76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effectLst/>
                        </a:rPr>
                        <a:t>2,576,464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extLst>
                  <a:ext uri="{0D108BD9-81ED-4DB2-BD59-A6C34878D82A}">
                    <a16:rowId xmlns:a16="http://schemas.microsoft.com/office/drawing/2014/main" val="1616373353"/>
                  </a:ext>
                </a:extLst>
              </a:tr>
              <a:tr h="151692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400" b="1" u="none" strike="noStrike" dirty="0">
                          <a:effectLst/>
                        </a:rPr>
                        <a:t>ICGV-SM 03519</a:t>
                      </a:r>
                      <a:endParaRPr lang="en-IN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1650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1598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1619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37.09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effectLst/>
                        </a:rPr>
                        <a:t>1,885,312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extLst>
                  <a:ext uri="{0D108BD9-81ED-4DB2-BD59-A6C34878D82A}">
                    <a16:rowId xmlns:a16="http://schemas.microsoft.com/office/drawing/2014/main" val="671869071"/>
                  </a:ext>
                </a:extLst>
              </a:tr>
              <a:tr h="151692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400" b="1" u="none" strike="noStrike" dirty="0">
                          <a:effectLst/>
                        </a:rPr>
                        <a:t>ICGV-SM 99568</a:t>
                      </a:r>
                      <a:endParaRPr lang="en-IN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1827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1386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1562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32.26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effectLst/>
                        </a:rPr>
                        <a:t>1,779,976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extLst>
                  <a:ext uri="{0D108BD9-81ED-4DB2-BD59-A6C34878D82A}">
                    <a16:rowId xmlns:a16="http://schemas.microsoft.com/office/drawing/2014/main" val="912946468"/>
                  </a:ext>
                </a:extLst>
              </a:tr>
              <a:tr h="151692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400" b="1" u="none" strike="noStrike" dirty="0">
                          <a:effectLst/>
                        </a:rPr>
                        <a:t>ICGV-SM 01513</a:t>
                      </a:r>
                      <a:endParaRPr lang="en-IN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1698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1459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1555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31.67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effectLst/>
                        </a:rPr>
                        <a:t>1,767,040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extLst>
                  <a:ext uri="{0D108BD9-81ED-4DB2-BD59-A6C34878D82A}">
                    <a16:rowId xmlns:a16="http://schemas.microsoft.com/office/drawing/2014/main" val="608508554"/>
                  </a:ext>
                </a:extLst>
              </a:tr>
              <a:tr h="151692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400" b="1" u="none" strike="noStrike" dirty="0">
                          <a:effectLst/>
                        </a:rPr>
                        <a:t>Local</a:t>
                      </a:r>
                      <a:endParaRPr lang="en-IN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1084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1246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1181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0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effectLst/>
                        </a:rPr>
                        <a:t>94,600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extLst>
                  <a:ext uri="{0D108BD9-81ED-4DB2-BD59-A6C34878D82A}">
                    <a16:rowId xmlns:a16="http://schemas.microsoft.com/office/drawing/2014/main" val="666740538"/>
                  </a:ext>
                </a:extLst>
              </a:tr>
              <a:tr h="151692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400" b="1" u="none" strike="noStrike" dirty="0" err="1">
                          <a:effectLst/>
                        </a:rPr>
                        <a:t>F.Prob</a:t>
                      </a:r>
                      <a:endParaRPr lang="en-IN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&lt;.001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u="none" strike="noStrike">
                          <a:effectLst/>
                        </a:rPr>
                        <a:t>&lt;.001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400" u="none" strike="noStrike"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u="none" strike="noStrike"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extLst>
                  <a:ext uri="{0D108BD9-81ED-4DB2-BD59-A6C34878D82A}">
                    <a16:rowId xmlns:a16="http://schemas.microsoft.com/office/drawing/2014/main" val="1402020487"/>
                  </a:ext>
                </a:extLst>
              </a:tr>
              <a:tr h="151692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400" b="1" u="none" strike="noStrike" dirty="0">
                          <a:effectLst/>
                        </a:rPr>
                        <a:t>CV </a:t>
                      </a:r>
                      <a:endParaRPr lang="en-IN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b="1" u="none" strike="noStrike">
                          <a:effectLst/>
                        </a:rPr>
                        <a:t>25.7</a:t>
                      </a:r>
                      <a:endParaRPr lang="en-IN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b="1" u="none" strike="noStrike">
                          <a:effectLst/>
                        </a:rPr>
                        <a:t>31.1</a:t>
                      </a:r>
                      <a:endParaRPr lang="en-IN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u="none" strike="noStrike"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u="none" strike="noStrike"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extLst>
                  <a:ext uri="{0D108BD9-81ED-4DB2-BD59-A6C34878D82A}">
                    <a16:rowId xmlns:a16="http://schemas.microsoft.com/office/drawing/2014/main" val="3447230660"/>
                  </a:ext>
                </a:extLst>
              </a:tr>
              <a:tr h="151692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400" b="1" u="none" strike="noStrike" dirty="0">
                          <a:effectLst/>
                        </a:rPr>
                        <a:t>L.S.D</a:t>
                      </a:r>
                      <a:endParaRPr lang="en-IN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b="1" u="none" strike="noStrike">
                          <a:effectLst/>
                        </a:rPr>
                        <a:t>475.5</a:t>
                      </a:r>
                      <a:endParaRPr lang="en-IN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400" b="1" u="none" strike="noStrike">
                          <a:effectLst/>
                        </a:rPr>
                        <a:t>432.8</a:t>
                      </a:r>
                      <a:endParaRPr lang="en-IN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400" u="none" strike="noStrike"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u="none" strike="noStrike" dirty="0">
                          <a:effectLst/>
                        </a:rPr>
                        <a:t> 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3" marR="7223" marT="7223" marB="0" anchor="b"/>
                </a:tc>
                <a:extLst>
                  <a:ext uri="{0D108BD9-81ED-4DB2-BD59-A6C34878D82A}">
                    <a16:rowId xmlns:a16="http://schemas.microsoft.com/office/drawing/2014/main" val="16870876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0179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8455122" cy="914400"/>
          </a:xfrm>
        </p:spPr>
        <p:txBody>
          <a:bodyPr/>
          <a:lstStyle/>
          <a:p>
            <a:r>
              <a:rPr lang="en-US" sz="3600" dirty="0"/>
              <a:t>Results: Ranking of genotypes disaggregated by gender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5D218B-085B-4D69-940D-E5F9765EA22B}"/>
              </a:ext>
            </a:extLst>
          </p:cNvPr>
          <p:cNvSpPr txBox="1"/>
          <p:nvPr/>
        </p:nvSpPr>
        <p:spPr>
          <a:xfrm>
            <a:off x="206599" y="5215156"/>
            <a:ext cx="868064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ICGV-SM 05650- most preferred genotype due to grain yield, drought tolerance, taste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Preference ranking between men and women varied, but gender identified ICGV-SMs 05650, 02724 and 03519 as the top three.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Beside yield qualitative aspects important to women (Taste &amp; seed </a:t>
            </a:r>
            <a:r>
              <a:rPr lang="en-US" dirty="0" err="1"/>
              <a:t>colour</a:t>
            </a:r>
            <a:r>
              <a:rPr lang="en-US" dirty="0"/>
              <a:t>))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4CAFF8A-AD9F-4712-8568-7B6D5696F0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795878"/>
              </p:ext>
            </p:extLst>
          </p:nvPr>
        </p:nvGraphicFramePr>
        <p:xfrm>
          <a:off x="218421" y="2365467"/>
          <a:ext cx="8762669" cy="2111025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1528412">
                  <a:extLst>
                    <a:ext uri="{9D8B030D-6E8A-4147-A177-3AD203B41FA5}">
                      <a16:colId xmlns:a16="http://schemas.microsoft.com/office/drawing/2014/main" val="2739030307"/>
                    </a:ext>
                  </a:extLst>
                </a:gridCol>
                <a:gridCol w="1099547">
                  <a:extLst>
                    <a:ext uri="{9D8B030D-6E8A-4147-A177-3AD203B41FA5}">
                      <a16:colId xmlns:a16="http://schemas.microsoft.com/office/drawing/2014/main" val="4292502605"/>
                    </a:ext>
                  </a:extLst>
                </a:gridCol>
                <a:gridCol w="780454">
                  <a:extLst>
                    <a:ext uri="{9D8B030D-6E8A-4147-A177-3AD203B41FA5}">
                      <a16:colId xmlns:a16="http://schemas.microsoft.com/office/drawing/2014/main" val="1998032540"/>
                    </a:ext>
                  </a:extLst>
                </a:gridCol>
                <a:gridCol w="1167992">
                  <a:extLst>
                    <a:ext uri="{9D8B030D-6E8A-4147-A177-3AD203B41FA5}">
                      <a16:colId xmlns:a16="http://schemas.microsoft.com/office/drawing/2014/main" val="3853784148"/>
                    </a:ext>
                  </a:extLst>
                </a:gridCol>
                <a:gridCol w="1315735">
                  <a:extLst>
                    <a:ext uri="{9D8B030D-6E8A-4147-A177-3AD203B41FA5}">
                      <a16:colId xmlns:a16="http://schemas.microsoft.com/office/drawing/2014/main" val="87190967"/>
                    </a:ext>
                  </a:extLst>
                </a:gridCol>
                <a:gridCol w="1108726">
                  <a:extLst>
                    <a:ext uri="{9D8B030D-6E8A-4147-A177-3AD203B41FA5}">
                      <a16:colId xmlns:a16="http://schemas.microsoft.com/office/drawing/2014/main" val="1595202270"/>
                    </a:ext>
                  </a:extLst>
                </a:gridCol>
                <a:gridCol w="821500">
                  <a:extLst>
                    <a:ext uri="{9D8B030D-6E8A-4147-A177-3AD203B41FA5}">
                      <a16:colId xmlns:a16="http://schemas.microsoft.com/office/drawing/2014/main" val="198455395"/>
                    </a:ext>
                  </a:extLst>
                </a:gridCol>
                <a:gridCol w="940303">
                  <a:extLst>
                    <a:ext uri="{9D8B030D-6E8A-4147-A177-3AD203B41FA5}">
                      <a16:colId xmlns:a16="http://schemas.microsoft.com/office/drawing/2014/main" val="2955497645"/>
                    </a:ext>
                  </a:extLst>
                </a:gridCol>
              </a:tblGrid>
              <a:tr h="6036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Variety</a:t>
                      </a:r>
                      <a:endParaRPr lang="en-IN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baseline="30000" dirty="0" err="1">
                          <a:effectLst/>
                        </a:rPr>
                        <a:t>p</a:t>
                      </a:r>
                      <a:r>
                        <a:rPr lang="en-GB" sz="1400" b="1" dirty="0" err="1">
                          <a:effectLst/>
                        </a:rPr>
                        <a:t>Preference</a:t>
                      </a:r>
                      <a:r>
                        <a:rPr lang="en-GB" sz="1400" b="1" dirty="0">
                          <a:effectLst/>
                        </a:rPr>
                        <a:t> scores men</a:t>
                      </a:r>
                      <a:endParaRPr lang="en-IN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 Rank</a:t>
                      </a:r>
                      <a:endParaRPr lang="en-IN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*Reason for selection</a:t>
                      </a:r>
                      <a:endParaRPr lang="en-IN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Variety</a:t>
                      </a:r>
                      <a:endParaRPr lang="en-IN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baseline="30000" dirty="0" err="1">
                          <a:effectLst/>
                        </a:rPr>
                        <a:t>P</a:t>
                      </a:r>
                      <a:r>
                        <a:rPr lang="en-GB" sz="1400" b="1" baseline="0" dirty="0" err="1">
                          <a:effectLst/>
                        </a:rPr>
                        <a:t>P</a:t>
                      </a:r>
                      <a:r>
                        <a:rPr lang="en-GB" sz="1400" b="1" dirty="0" err="1">
                          <a:effectLst/>
                        </a:rPr>
                        <a:t>reference</a:t>
                      </a:r>
                      <a:r>
                        <a:rPr lang="en-GB" sz="1400" b="1" dirty="0">
                          <a:effectLst/>
                        </a:rPr>
                        <a:t> scores for women</a:t>
                      </a:r>
                      <a:endParaRPr lang="en-IN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 Rank</a:t>
                      </a:r>
                      <a:endParaRPr lang="en-IN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*Reasons for selection</a:t>
                      </a:r>
                      <a:endParaRPr lang="en-IN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extLst>
                  <a:ext uri="{0D108BD9-81ED-4DB2-BD59-A6C34878D82A}">
                    <a16:rowId xmlns:a16="http://schemas.microsoft.com/office/drawing/2014/main" val="3581325308"/>
                  </a:ext>
                </a:extLst>
              </a:tr>
              <a:tr h="2414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ICGV-SM 02724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29.54</a:t>
                      </a:r>
                      <a:r>
                        <a:rPr lang="en-GB" sz="1400" b="1" baseline="30000" dirty="0">
                          <a:effectLst/>
                        </a:rPr>
                        <a:t> b*</a:t>
                      </a:r>
                      <a:endParaRPr lang="en-IN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</a:t>
                      </a:r>
                      <a:endParaRPr lang="en-IN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1,3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ICGV-SM 02724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26.08</a:t>
                      </a:r>
                      <a:r>
                        <a:rPr lang="en-GB" sz="1400" b="1" baseline="30000" dirty="0">
                          <a:effectLst/>
                        </a:rPr>
                        <a:t> c*</a:t>
                      </a:r>
                      <a:endParaRPr lang="en-IN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3</a:t>
                      </a:r>
                      <a:endParaRPr lang="en-IN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3,1,5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extLst>
                  <a:ext uri="{0D108BD9-81ED-4DB2-BD59-A6C34878D82A}">
                    <a16:rowId xmlns:a16="http://schemas.microsoft.com/office/drawing/2014/main" val="3444286803"/>
                  </a:ext>
                </a:extLst>
              </a:tr>
              <a:tr h="2187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ICVG-SM 03519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25.66</a:t>
                      </a:r>
                      <a:r>
                        <a:rPr lang="en-GB" sz="1400" b="1" baseline="30000" dirty="0">
                          <a:effectLst/>
                        </a:rPr>
                        <a:t> b</a:t>
                      </a:r>
                      <a:endParaRPr lang="en-IN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</a:t>
                      </a:r>
                      <a:endParaRPr lang="en-IN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ICGV-SM 03519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27.60</a:t>
                      </a:r>
                      <a:r>
                        <a:rPr lang="en-GB" sz="1400" b="1" baseline="30000" dirty="0">
                          <a:effectLst/>
                        </a:rPr>
                        <a:t> a</a:t>
                      </a:r>
                      <a:endParaRPr lang="en-IN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</a:t>
                      </a:r>
                      <a:endParaRPr lang="en-IN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2, 4,6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extLst>
                  <a:ext uri="{0D108BD9-81ED-4DB2-BD59-A6C34878D82A}">
                    <a16:rowId xmlns:a16="http://schemas.microsoft.com/office/drawing/2014/main" val="236980229"/>
                  </a:ext>
                </a:extLst>
              </a:tr>
              <a:tr h="2187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ICGV-SM 05650</a:t>
                      </a:r>
                      <a:endParaRPr lang="en-IN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31.77</a:t>
                      </a:r>
                      <a:r>
                        <a:rPr lang="en-GB" sz="1400" b="1" baseline="30000" dirty="0">
                          <a:effectLst/>
                        </a:rPr>
                        <a:t> c</a:t>
                      </a:r>
                      <a:endParaRPr lang="en-IN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IN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2, 1</a:t>
                      </a:r>
                      <a:endParaRPr lang="en-IN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ICGV-SM 05650</a:t>
                      </a:r>
                      <a:endParaRPr lang="en-IN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30.50</a:t>
                      </a:r>
                      <a:r>
                        <a:rPr lang="en-GB" sz="1400" b="1" baseline="30000">
                          <a:effectLst/>
                        </a:rPr>
                        <a:t>b</a:t>
                      </a:r>
                      <a:endParaRPr lang="en-IN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</a:t>
                      </a:r>
                      <a:endParaRPr lang="en-IN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1, 6, 2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extLst>
                  <a:ext uri="{0D108BD9-81ED-4DB2-BD59-A6C34878D82A}">
                    <a16:rowId xmlns:a16="http://schemas.microsoft.com/office/drawing/2014/main" val="3196971191"/>
                  </a:ext>
                </a:extLst>
              </a:tr>
              <a:tr h="2187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ICGV-SM 01513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12.75</a:t>
                      </a:r>
                      <a:r>
                        <a:rPr lang="en-GB" sz="1400" baseline="30000">
                          <a:effectLst/>
                        </a:rPr>
                        <a:t> a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ICGV-SM 01513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23.87</a:t>
                      </a:r>
                      <a:r>
                        <a:rPr lang="en-GB" sz="1400" baseline="30000">
                          <a:effectLst/>
                        </a:rPr>
                        <a:t> ab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6,2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extLst>
                  <a:ext uri="{0D108BD9-81ED-4DB2-BD59-A6C34878D82A}">
                    <a16:rowId xmlns:a16="http://schemas.microsoft.com/office/drawing/2014/main" val="3204573135"/>
                  </a:ext>
                </a:extLst>
              </a:tr>
              <a:tr h="2187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ICGV-SM 99568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14.45</a:t>
                      </a:r>
                      <a:r>
                        <a:rPr lang="en-GB" sz="1400" baseline="30000">
                          <a:effectLst/>
                        </a:rPr>
                        <a:t> a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2, 1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ICGV-SM 99568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24.00</a:t>
                      </a:r>
                      <a:r>
                        <a:rPr lang="en-GB" sz="1400" baseline="30000">
                          <a:effectLst/>
                        </a:rPr>
                        <a:t> a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extLst>
                  <a:ext uri="{0D108BD9-81ED-4DB2-BD59-A6C34878D82A}">
                    <a16:rowId xmlns:a16="http://schemas.microsoft.com/office/drawing/2014/main" val="627658198"/>
                  </a:ext>
                </a:extLst>
              </a:tr>
              <a:tr h="2187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Local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13.45</a:t>
                      </a:r>
                      <a:r>
                        <a:rPr lang="en-GB" sz="1400" baseline="30000">
                          <a:effectLst/>
                        </a:rPr>
                        <a:t>a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Local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25.04</a:t>
                      </a:r>
                      <a:r>
                        <a:rPr lang="en-GB" sz="1400" baseline="30000">
                          <a:effectLst/>
                        </a:rPr>
                        <a:t> b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</a:t>
                      </a:r>
                      <a:endParaRPr lang="en-IN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2,6</a:t>
                      </a:r>
                      <a:endParaRPr lang="en-IN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809" marR="53809" marT="0" marB="0"/>
                </a:tc>
                <a:extLst>
                  <a:ext uri="{0D108BD9-81ED-4DB2-BD59-A6C34878D82A}">
                    <a16:rowId xmlns:a16="http://schemas.microsoft.com/office/drawing/2014/main" val="335975942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067277F-66BD-4951-909C-3CE4B7153EBA}"/>
              </a:ext>
            </a:extLst>
          </p:cNvPr>
          <p:cNvSpPr txBox="1"/>
          <p:nvPr/>
        </p:nvSpPr>
        <p:spPr>
          <a:xfrm>
            <a:off x="112760" y="4476492"/>
            <a:ext cx="886832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 err="1"/>
              <a:t>pMean</a:t>
            </a:r>
            <a:r>
              <a:rPr lang="en-US" sz="1400" b="1" dirty="0"/>
              <a:t> scores from number of farmers selecting a genotype across two Districts of </a:t>
            </a:r>
            <a:r>
              <a:rPr lang="en-US" sz="1400" b="1" dirty="0" err="1"/>
              <a:t>Kongwa</a:t>
            </a:r>
            <a:r>
              <a:rPr lang="en-US" sz="1400" b="1" dirty="0"/>
              <a:t> and </a:t>
            </a:r>
            <a:r>
              <a:rPr lang="en-US" sz="1400" b="1" dirty="0" err="1"/>
              <a:t>Kiteto</a:t>
            </a:r>
            <a:endParaRPr lang="en-US" sz="1400" b="1" dirty="0"/>
          </a:p>
          <a:p>
            <a:r>
              <a:rPr lang="en-US" sz="1400" b="1" dirty="0"/>
              <a:t>*Means followed by the same letter in the column are not significantly different</a:t>
            </a:r>
          </a:p>
          <a:p>
            <a:r>
              <a:rPr lang="en-US" sz="1400" b="1" dirty="0"/>
              <a:t>ᵠ Reasons for selection: 1=Grain yield, 2=Drought tolerant, 3=Seed size, 4= Early maturing, 5=Seed </a:t>
            </a:r>
            <a:r>
              <a:rPr lang="en-US" sz="1400" b="1" dirty="0" err="1"/>
              <a:t>colour</a:t>
            </a:r>
            <a:r>
              <a:rPr lang="en-US" sz="1400" b="1" dirty="0"/>
              <a:t>, 6=Taste, </a:t>
            </a:r>
          </a:p>
        </p:txBody>
      </p:sp>
    </p:spTree>
    <p:extLst>
      <p:ext uri="{BB962C8B-B14F-4D97-AF65-F5344CB8AC3E}">
        <p14:creationId xmlns:p14="http://schemas.microsoft.com/office/powerpoint/2010/main" val="20747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8455122" cy="914400"/>
          </a:xfrm>
        </p:spPr>
        <p:txBody>
          <a:bodyPr/>
          <a:lstStyle/>
          <a:p>
            <a:r>
              <a:rPr lang="en-US" sz="3600" dirty="0"/>
              <a:t>Results : </a:t>
            </a:r>
            <a:r>
              <a:rPr lang="en-US" sz="3600" dirty="0" err="1"/>
              <a:t>Pigeonpea</a:t>
            </a:r>
            <a:r>
              <a:rPr lang="en-US" sz="3600" dirty="0"/>
              <a:t> adaptability trials -on farm (Pooled data) x 3 </a:t>
            </a:r>
            <a:r>
              <a:rPr lang="en-US" sz="3600" dirty="0" err="1"/>
              <a:t>yrs</a:t>
            </a: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5D218B-085B-4D69-940D-E5F9765EA22B}"/>
              </a:ext>
            </a:extLst>
          </p:cNvPr>
          <p:cNvSpPr txBox="1"/>
          <p:nvPr/>
        </p:nvSpPr>
        <p:spPr>
          <a:xfrm>
            <a:off x="344436" y="4809067"/>
            <a:ext cx="868064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Productivity: Released materials- ICEAPs 00040, 00557, and 00554-best adapted with yield advantage &gt;40% over the landrace.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Economic: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medium duration materials (ICEAP 00554 and 00557) were profitable with net benefit of </a:t>
            </a:r>
            <a:r>
              <a:rPr lang="en-US" dirty="0" err="1"/>
              <a:t>Tshs</a:t>
            </a:r>
            <a:r>
              <a:rPr lang="en-US" dirty="0"/>
              <a:t> 625,900/ha and </a:t>
            </a:r>
            <a:r>
              <a:rPr lang="en-US" dirty="0" err="1"/>
              <a:t>Tshs</a:t>
            </a:r>
            <a:r>
              <a:rPr lang="en-US" dirty="0"/>
              <a:t> 285,600/ha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Break even yield &gt; 1250 kg/ha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32AA890-59A3-4B6B-A185-83A0B0CF39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147063"/>
              </p:ext>
            </p:extLst>
          </p:nvPr>
        </p:nvGraphicFramePr>
        <p:xfrm>
          <a:off x="423289" y="2048932"/>
          <a:ext cx="8297422" cy="2760135"/>
        </p:xfrm>
        <a:graphic>
          <a:graphicData uri="http://schemas.openxmlformats.org/drawingml/2006/table">
            <a:tbl>
              <a:tblPr firstRow="1">
                <a:tableStyleId>{1FECB4D8-DB02-4DC6-A0A2-4F2EBAE1DC90}</a:tableStyleId>
              </a:tblPr>
              <a:tblGrid>
                <a:gridCol w="1404464">
                  <a:extLst>
                    <a:ext uri="{9D8B030D-6E8A-4147-A177-3AD203B41FA5}">
                      <a16:colId xmlns:a16="http://schemas.microsoft.com/office/drawing/2014/main" val="2770449146"/>
                    </a:ext>
                  </a:extLst>
                </a:gridCol>
                <a:gridCol w="887030">
                  <a:extLst>
                    <a:ext uri="{9D8B030D-6E8A-4147-A177-3AD203B41FA5}">
                      <a16:colId xmlns:a16="http://schemas.microsoft.com/office/drawing/2014/main" val="1823723219"/>
                    </a:ext>
                  </a:extLst>
                </a:gridCol>
                <a:gridCol w="887030">
                  <a:extLst>
                    <a:ext uri="{9D8B030D-6E8A-4147-A177-3AD203B41FA5}">
                      <a16:colId xmlns:a16="http://schemas.microsoft.com/office/drawing/2014/main" val="2133957652"/>
                    </a:ext>
                  </a:extLst>
                </a:gridCol>
                <a:gridCol w="887030">
                  <a:extLst>
                    <a:ext uri="{9D8B030D-6E8A-4147-A177-3AD203B41FA5}">
                      <a16:colId xmlns:a16="http://schemas.microsoft.com/office/drawing/2014/main" val="2251045010"/>
                    </a:ext>
                  </a:extLst>
                </a:gridCol>
                <a:gridCol w="1921897">
                  <a:extLst>
                    <a:ext uri="{9D8B030D-6E8A-4147-A177-3AD203B41FA5}">
                      <a16:colId xmlns:a16="http://schemas.microsoft.com/office/drawing/2014/main" val="1283873177"/>
                    </a:ext>
                  </a:extLst>
                </a:gridCol>
                <a:gridCol w="2309971">
                  <a:extLst>
                    <a:ext uri="{9D8B030D-6E8A-4147-A177-3AD203B41FA5}">
                      <a16:colId xmlns:a16="http://schemas.microsoft.com/office/drawing/2014/main" val="3323663165"/>
                    </a:ext>
                  </a:extLst>
                </a:gridCol>
              </a:tblGrid>
              <a:tr h="216638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u="none" strike="noStrike">
                          <a:effectLst/>
                        </a:rPr>
                        <a:t> </a:t>
                      </a:r>
                      <a:endParaRPr lang="en-IN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55" marR="8655" marT="8655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IN" sz="1600" b="1" u="none" strike="noStrike">
                          <a:effectLst/>
                        </a:rPr>
                        <a:t>Districts</a:t>
                      </a:r>
                      <a:endParaRPr lang="en-IN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u="none" strike="noStrike">
                          <a:effectLst/>
                        </a:rPr>
                        <a:t> </a:t>
                      </a:r>
                      <a:endParaRPr lang="en-IN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u="none" strike="noStrike">
                          <a:effectLst/>
                        </a:rPr>
                        <a:t> </a:t>
                      </a:r>
                      <a:endParaRPr lang="en-IN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u="none" strike="noStrike">
                          <a:effectLst/>
                        </a:rPr>
                        <a:t>Net benefits (Tshs/ha)</a:t>
                      </a:r>
                      <a:endParaRPr lang="en-IN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extLst>
                  <a:ext uri="{0D108BD9-81ED-4DB2-BD59-A6C34878D82A}">
                    <a16:rowId xmlns:a16="http://schemas.microsoft.com/office/drawing/2014/main" val="3873846214"/>
                  </a:ext>
                </a:extLst>
              </a:tr>
              <a:tr h="649913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1" u="none" strike="noStrike" dirty="0">
                          <a:effectLst/>
                        </a:rPr>
                        <a:t>Variety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1" u="none" strike="noStrike" dirty="0" err="1">
                          <a:effectLst/>
                        </a:rPr>
                        <a:t>Kiteto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1" u="none" strike="noStrike">
                          <a:effectLst/>
                        </a:rPr>
                        <a:t>Kongwa</a:t>
                      </a:r>
                      <a:endParaRPr lang="en-IN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1" u="none" strike="noStrike">
                          <a:effectLst/>
                        </a:rPr>
                        <a:t>Mean across districts</a:t>
                      </a:r>
                      <a:endParaRPr lang="en-IN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1" u="none" strike="noStrike" dirty="0">
                          <a:effectLst/>
                        </a:rPr>
                        <a:t>Gain over local (%)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Pigeonpea @Tsh900/kg; Total cost @ </a:t>
                      </a:r>
                      <a:r>
                        <a:rPr lang="en-US" sz="1600" b="1" u="none" strike="noStrike" dirty="0" err="1">
                          <a:effectLst/>
                        </a:rPr>
                        <a:t>Tsh</a:t>
                      </a:r>
                      <a:r>
                        <a:rPr lang="en-US" sz="1600" b="1" u="none" strike="noStrike" dirty="0">
                          <a:effectLst/>
                        </a:rPr>
                        <a:t> *1,106,600/ha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/>
                </a:tc>
                <a:extLst>
                  <a:ext uri="{0D108BD9-81ED-4DB2-BD59-A6C34878D82A}">
                    <a16:rowId xmlns:a16="http://schemas.microsoft.com/office/drawing/2014/main" val="1803881304"/>
                  </a:ext>
                </a:extLst>
              </a:tr>
              <a:tr h="216638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600" u="none" strike="noStrike" dirty="0">
                          <a:effectLst/>
                        </a:rPr>
                        <a:t>ICEAP 00040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1300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709.9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 dirty="0">
                          <a:effectLst/>
                        </a:rPr>
                        <a:t>1004.95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45.17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effectLst/>
                        </a:rPr>
                        <a:t>-202,145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extLst>
                  <a:ext uri="{0D108BD9-81ED-4DB2-BD59-A6C34878D82A}">
                    <a16:rowId xmlns:a16="http://schemas.microsoft.com/office/drawing/2014/main" val="513413665"/>
                  </a:ext>
                </a:extLst>
              </a:tr>
              <a:tr h="216638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600" u="none" strike="noStrike" dirty="0">
                          <a:effectLst/>
                        </a:rPr>
                        <a:t>IICEAP 00557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1756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1500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1628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66.15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b="1" u="none" strike="noStrike" dirty="0">
                          <a:effectLst/>
                        </a:rPr>
                        <a:t>285,600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extLst>
                  <a:ext uri="{0D108BD9-81ED-4DB2-BD59-A6C34878D82A}">
                    <a16:rowId xmlns:a16="http://schemas.microsoft.com/office/drawing/2014/main" val="3464308422"/>
                  </a:ext>
                </a:extLst>
              </a:tr>
              <a:tr h="216638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600" u="none" strike="noStrike">
                          <a:effectLst/>
                        </a:rPr>
                        <a:t>ICEAP 00936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1106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850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978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43.66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 dirty="0">
                          <a:effectLst/>
                        </a:rPr>
                        <a:t>-226,400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extLst>
                  <a:ext uri="{0D108BD9-81ED-4DB2-BD59-A6C34878D82A}">
                    <a16:rowId xmlns:a16="http://schemas.microsoft.com/office/drawing/2014/main" val="357033867"/>
                  </a:ext>
                </a:extLst>
              </a:tr>
              <a:tr h="216638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600" u="none" strike="noStrike">
                          <a:effectLst/>
                        </a:rPr>
                        <a:t>ICEAP 00554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2100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1750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1925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71.37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b="1" u="none" strike="noStrike" dirty="0">
                          <a:effectLst/>
                        </a:rPr>
                        <a:t>625,900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extLst>
                  <a:ext uri="{0D108BD9-81ED-4DB2-BD59-A6C34878D82A}">
                    <a16:rowId xmlns:a16="http://schemas.microsoft.com/office/drawing/2014/main" val="753563385"/>
                  </a:ext>
                </a:extLst>
              </a:tr>
              <a:tr h="216638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600" u="none" strike="noStrike">
                          <a:effectLst/>
                        </a:rPr>
                        <a:t>ICEAP 00932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1005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1100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1052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47.62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 dirty="0">
                          <a:effectLst/>
                        </a:rPr>
                        <a:t>-159800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extLst>
                  <a:ext uri="{0D108BD9-81ED-4DB2-BD59-A6C34878D82A}">
                    <a16:rowId xmlns:a16="http://schemas.microsoft.com/office/drawing/2014/main" val="2215826768"/>
                  </a:ext>
                </a:extLst>
              </a:tr>
              <a:tr h="216638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600" u="none" strike="noStrike">
                          <a:effectLst/>
                        </a:rPr>
                        <a:t>ICEAP 00933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942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965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953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42.18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 dirty="0">
                          <a:effectLst/>
                        </a:rPr>
                        <a:t>-248,900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extLst>
                  <a:ext uri="{0D108BD9-81ED-4DB2-BD59-A6C34878D82A}">
                    <a16:rowId xmlns:a16="http://schemas.microsoft.com/office/drawing/2014/main" val="3851718800"/>
                  </a:ext>
                </a:extLst>
              </a:tr>
              <a:tr h="216638">
                <a:tc>
                  <a:txBody>
                    <a:bodyPr/>
                    <a:lstStyle/>
                    <a:p>
                      <a:pPr algn="l" rtl="0" fontAlgn="b"/>
                      <a:r>
                        <a:rPr lang="en-IN" sz="1600" u="none" strike="noStrike">
                          <a:effectLst/>
                        </a:rPr>
                        <a:t>L0CAL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502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600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551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>
                          <a:effectLst/>
                        </a:rPr>
                        <a:t>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sz="1600" u="none" strike="noStrike" dirty="0">
                          <a:effectLst/>
                        </a:rPr>
                        <a:t>-610,700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5" marR="8655" marT="8655" marB="0" anchor="b"/>
                </a:tc>
                <a:extLst>
                  <a:ext uri="{0D108BD9-81ED-4DB2-BD59-A6C34878D82A}">
                    <a16:rowId xmlns:a16="http://schemas.microsoft.com/office/drawing/2014/main" val="1402066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88416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65</TotalTime>
  <Words>1794</Words>
  <Application>Microsoft Office PowerPoint</Application>
  <PresentationFormat>On-screen Show (4:3)</PresentationFormat>
  <Paragraphs>468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Chart</vt:lpstr>
      <vt:lpstr>PowerPoint Presentation</vt:lpstr>
      <vt:lpstr>PowerPoint Presentation</vt:lpstr>
      <vt:lpstr>PowerPoint Presentation</vt:lpstr>
      <vt:lpstr>Objectives</vt:lpstr>
      <vt:lpstr>PowerPoint Presentation</vt:lpstr>
      <vt:lpstr>Results : Groundnut adaptability trials -on station (Pooled data) x 3 yrs (2013- 2016)</vt:lpstr>
      <vt:lpstr>Results : Groundnut adaptability trials -on farm (Pooled data) x 3 yrs</vt:lpstr>
      <vt:lpstr>Results: Ranking of genotypes disaggregated by gender</vt:lpstr>
      <vt:lpstr>Results : Pigeonpea adaptability trials -on farm (Pooled data) x 3 yrs</vt:lpstr>
      <vt:lpstr>PowerPoint Presentation</vt:lpstr>
      <vt:lpstr>Contrasting environments (G x E) in Kongwa, Kiteto and Iringa</vt:lpstr>
      <vt:lpstr>Result 2: Genotype x Environment x Management (Time of Planting)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6</cp:revision>
  <cp:lastPrinted>2011-10-06T11:45:23Z</cp:lastPrinted>
  <dcterms:created xsi:type="dcterms:W3CDTF">2020-07-17T08:59:01Z</dcterms:created>
  <dcterms:modified xsi:type="dcterms:W3CDTF">2021-10-20T22:01:29Z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